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D2C87-2B02-4FDE-9679-923282486C59}" type="datetimeFigureOut">
              <a:rPr lang="fr-FR" smtClean="0"/>
              <a:t>12/03/2019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681E0-B419-4B31-8121-7E4EE742F7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5317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D2C87-2B02-4FDE-9679-923282486C59}" type="datetimeFigureOut">
              <a:rPr lang="fr-FR" smtClean="0"/>
              <a:t>12/03/2019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681E0-B419-4B31-8121-7E4EE742F7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175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B0D2C87-2B02-4FDE-9679-923282486C59}" type="datetimeFigureOut">
              <a:rPr lang="fr-FR" smtClean="0"/>
              <a:t>12/03/2019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BBF681E0-B419-4B31-8121-7E4EE742F7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8412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D2C87-2B02-4FDE-9679-923282486C59}" type="datetimeFigureOut">
              <a:rPr lang="fr-FR" smtClean="0"/>
              <a:t>12/03/2019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681E0-B419-4B31-8121-7E4EE742F7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349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B0D2C87-2B02-4FDE-9679-923282486C59}" type="datetimeFigureOut">
              <a:rPr lang="fr-FR" smtClean="0"/>
              <a:t>12/03/2019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F681E0-B419-4B31-8121-7E4EE742F7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50317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D2C87-2B02-4FDE-9679-923282486C59}" type="datetimeFigureOut">
              <a:rPr lang="fr-FR" smtClean="0"/>
              <a:t>12/03/2019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681E0-B419-4B31-8121-7E4EE742F7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081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D2C87-2B02-4FDE-9679-923282486C59}" type="datetimeFigureOut">
              <a:rPr lang="fr-FR" smtClean="0"/>
              <a:t>12/03/2019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681E0-B419-4B31-8121-7E4EE742F7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819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D2C87-2B02-4FDE-9679-923282486C59}" type="datetimeFigureOut">
              <a:rPr lang="fr-FR" smtClean="0"/>
              <a:t>12/03/2019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681E0-B419-4B31-8121-7E4EE742F7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1238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D2C87-2B02-4FDE-9679-923282486C59}" type="datetimeFigureOut">
              <a:rPr lang="fr-FR" smtClean="0"/>
              <a:t>12/03/2019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681E0-B419-4B31-8121-7E4EE742F7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1876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D2C87-2B02-4FDE-9679-923282486C59}" type="datetimeFigureOut">
              <a:rPr lang="fr-FR" smtClean="0"/>
              <a:t>12/03/2019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681E0-B419-4B31-8121-7E4EE742F7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9400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D2C87-2B02-4FDE-9679-923282486C59}" type="datetimeFigureOut">
              <a:rPr lang="fr-FR" smtClean="0"/>
              <a:t>12/03/2019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681E0-B419-4B31-8121-7E4EE742F7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9745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B0D2C87-2B02-4FDE-9679-923282486C59}" type="datetimeFigureOut">
              <a:rPr lang="fr-FR" smtClean="0"/>
              <a:t>12/03/2019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BBF681E0-B419-4B31-8121-7E4EE742F7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68262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60000"/>
                <a:lumOff val="40000"/>
              </a:schemeClr>
            </a:gs>
            <a:gs pos="35000">
              <a:srgbClr val="00B0F0"/>
            </a:gs>
            <a:gs pos="100000">
              <a:schemeClr val="bg2">
                <a:lumMod val="20000"/>
                <a:lumOff val="8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AF42D87-B987-4096-B636-40C26D064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4216" y="172208"/>
            <a:ext cx="9784080" cy="1508760"/>
          </a:xfrm>
          <a:gradFill flip="none" rotWithShape="1">
            <a:gsLst>
              <a:gs pos="0">
                <a:schemeClr val="bg2">
                  <a:lumMod val="60000"/>
                  <a:lumOff val="40000"/>
                </a:schemeClr>
              </a:gs>
              <a:gs pos="23000">
                <a:schemeClr val="bg2"/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pPr algn="ctr"/>
            <a:r>
              <a:rPr lang="fr-FR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COMPTE-RENDU DE LA MISSION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8D75DDC2-6297-4440-8CF7-4F00FECBA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3960" y="2011680"/>
            <a:ext cx="9784080" cy="4206240"/>
          </a:xfrm>
        </p:spPr>
        <p:txBody>
          <a:bodyPr anchor="ctr" anchorCtr="0">
            <a:normAutofit/>
          </a:bodyPr>
          <a:lstStyle/>
          <a:p>
            <a:pPr marL="1343025" indent="-342900">
              <a:buClrTx/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Contexte de la mission</a:t>
            </a:r>
          </a:p>
          <a:p>
            <a:pPr marL="1343025" indent="-342900">
              <a:buClrTx/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Points de vigilance</a:t>
            </a:r>
          </a:p>
          <a:p>
            <a:pPr marL="1343025" indent="-342900">
              <a:buClrTx/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Eléments « clés » de synthèse</a:t>
            </a:r>
          </a:p>
          <a:p>
            <a:pPr marL="1343025" indent="-342900">
              <a:buClrTx/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Recommandations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3278659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60000"/>
                <a:lumOff val="40000"/>
              </a:schemeClr>
            </a:gs>
            <a:gs pos="35000">
              <a:srgbClr val="00B0F0"/>
            </a:gs>
            <a:gs pos="100000">
              <a:schemeClr val="bg2">
                <a:lumMod val="20000"/>
                <a:lumOff val="8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AF42D87-B987-4096-B636-40C26D064657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bg2">
                  <a:lumMod val="60000"/>
                  <a:lumOff val="40000"/>
                </a:schemeClr>
              </a:gs>
              <a:gs pos="23000">
                <a:schemeClr val="bg2"/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pPr algn="ctr"/>
            <a:r>
              <a:rPr lang="fr-FR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recommandations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8D75DDC2-6297-4440-8CF7-4F00FECBA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 anchorCtr="0">
            <a:normAutofit/>
          </a:bodyPr>
          <a:lstStyle/>
          <a:p>
            <a:pPr marL="342900" indent="-342900" algn="l">
              <a:buClrTx/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Procéder à </a:t>
            </a:r>
            <a:r>
              <a:rPr lang="fr-FR" sz="2400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</a:t>
            </a:r>
            <a:endParaRPr lang="fr-FR" sz="24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ClrTx/>
              <a:buFont typeface="Wingdings" panose="05000000000000000000" pitchFamily="2" charset="2"/>
              <a:buChar char="Ø"/>
            </a:pPr>
            <a:r>
              <a:rPr lang="fr-FR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Faire établir </a:t>
            </a:r>
            <a:r>
              <a:rPr lang="fr-FR" sz="2400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</a:t>
            </a:r>
            <a:endParaRPr lang="fr-F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625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60000"/>
                <a:lumOff val="40000"/>
              </a:schemeClr>
            </a:gs>
            <a:gs pos="35000">
              <a:srgbClr val="00B0F0"/>
            </a:gs>
            <a:gs pos="100000">
              <a:schemeClr val="bg2">
                <a:lumMod val="20000"/>
                <a:lumOff val="8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AF42D87-B987-4096-B636-40C26D064657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bg2">
                  <a:lumMod val="60000"/>
                  <a:lumOff val="40000"/>
                </a:schemeClr>
              </a:gs>
              <a:gs pos="23000">
                <a:schemeClr val="bg2"/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pPr algn="ctr"/>
            <a:r>
              <a:rPr lang="fr-FR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Contexte de la mission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8D75DDC2-6297-4440-8CF7-4F00FECBA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562144"/>
          </a:xfrm>
        </p:spPr>
        <p:txBody>
          <a:bodyPr anchor="ctr" anchorCtr="0">
            <a:normAutofit/>
          </a:bodyPr>
          <a:lstStyle/>
          <a:p>
            <a:pPr marL="342900" indent="-342900" algn="l">
              <a:buClrTx/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Evaluation de la valeur vénale d’un </a:t>
            </a:r>
            <a:r>
              <a:rPr lang="fr-FR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bien de xxx m² </a:t>
            </a: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situé à </a:t>
            </a:r>
            <a:r>
              <a:rPr lang="fr-FR" sz="2400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</a:t>
            </a:r>
            <a:r>
              <a:rPr lang="fr-FR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avec </a:t>
            </a: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 parking et </a:t>
            </a:r>
            <a:r>
              <a:rPr lang="fr-FR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caves </a:t>
            </a: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sous-sol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Détenu </a:t>
            </a:r>
            <a:r>
              <a:rPr lang="fr-FR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 </a:t>
            </a:r>
            <a:r>
              <a:rPr lang="fr-FR" sz="2400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</a:t>
            </a:r>
            <a:endParaRPr lang="fr-FR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ClrTx/>
              <a:buFont typeface="Wingdings" panose="05000000000000000000" pitchFamily="2" charset="2"/>
              <a:buChar char="Ø"/>
            </a:pPr>
            <a:r>
              <a:rPr lang="fr-FR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bien </a:t>
            </a: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constitue la résidence </a:t>
            </a:r>
            <a:r>
              <a:rPr lang="fr-FR" sz="2400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</a:t>
            </a:r>
            <a:r>
              <a:rPr lang="fr-FR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fr-FR" sz="2400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</a:t>
            </a:r>
            <a:endParaRPr lang="fr-FR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ClrTx/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Evaluation demandée dans le cadre </a:t>
            </a:r>
            <a:r>
              <a:rPr lang="fr-FR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fr-FR" sz="2400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</a:t>
            </a:r>
            <a:endParaRPr lang="fr-FR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ClrTx/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Evaluation établie à la date du </a:t>
            </a:r>
            <a:r>
              <a:rPr lang="fr-FR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 </a:t>
            </a:r>
            <a:r>
              <a:rPr lang="fr-FR" sz="2400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</a:t>
            </a:r>
            <a:r>
              <a:rPr lang="fr-FR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20xx</a:t>
            </a:r>
            <a:endParaRPr lang="fr-FR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ClrTx/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Utilisation de 2 méthodes d’évaluation :</a:t>
            </a:r>
          </a:p>
          <a:p>
            <a:pPr marL="1789020" lvl="7" indent="-342900">
              <a:buClrTx/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méthode par comparaison</a:t>
            </a:r>
          </a:p>
          <a:p>
            <a:pPr marL="1789020" lvl="7" indent="-342900">
              <a:buClrTx/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méthode par le revenu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733254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60000"/>
                <a:lumOff val="40000"/>
              </a:schemeClr>
            </a:gs>
            <a:gs pos="35000">
              <a:srgbClr val="00B0F0"/>
            </a:gs>
            <a:gs pos="100000">
              <a:schemeClr val="bg2">
                <a:lumMod val="20000"/>
                <a:lumOff val="8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AF42D87-B987-4096-B636-40C26D064657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bg2">
                  <a:lumMod val="60000"/>
                  <a:lumOff val="40000"/>
                </a:schemeClr>
              </a:gs>
              <a:gs pos="23000">
                <a:schemeClr val="bg2"/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pPr algn="ctr"/>
            <a:r>
              <a:rPr lang="fr-FR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Points de vigilance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8D75DDC2-6297-4440-8CF7-4F00FECBA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 anchorCtr="0">
            <a:normAutofit/>
          </a:bodyPr>
          <a:lstStyle/>
          <a:p>
            <a:pPr marL="0" indent="0" algn="l">
              <a:buClrTx/>
              <a:buNone/>
            </a:pPr>
            <a:r>
              <a:rPr lang="fr-FR" sz="24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 niveau d’éventuels :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Désordres techniques apparents,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Dégradations pathologiques visibles,</a:t>
            </a:r>
          </a:p>
          <a:p>
            <a:pPr marL="342900" indent="-342900">
              <a:buClrTx/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Défauts patents de mise aux normes,</a:t>
            </a:r>
          </a:p>
          <a:p>
            <a:pPr marL="342900" indent="-342900">
              <a:buClrTx/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Défauts majeurs d’entretien,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Contraintes juridiques préjudiciables,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Irrégularités règlementaires constatées.</a:t>
            </a:r>
          </a:p>
        </p:txBody>
      </p:sp>
    </p:spTree>
    <p:extLst>
      <p:ext uri="{BB962C8B-B14F-4D97-AF65-F5344CB8AC3E}">
        <p14:creationId xmlns:p14="http://schemas.microsoft.com/office/powerpoint/2010/main" val="231764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60000"/>
                <a:lumOff val="40000"/>
              </a:schemeClr>
            </a:gs>
            <a:gs pos="35000">
              <a:srgbClr val="00B0F0"/>
            </a:gs>
            <a:gs pos="100000">
              <a:schemeClr val="bg2">
                <a:lumMod val="20000"/>
                <a:lumOff val="8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AF42D87-B987-4096-B636-40C26D064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9" y="284175"/>
            <a:ext cx="9784080" cy="2748273"/>
          </a:xfrm>
          <a:gradFill flip="none" rotWithShape="1">
            <a:gsLst>
              <a:gs pos="0">
                <a:schemeClr val="bg2">
                  <a:lumMod val="60000"/>
                  <a:lumOff val="40000"/>
                </a:schemeClr>
              </a:gs>
              <a:gs pos="23000">
                <a:schemeClr val="bg2"/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pPr algn="ctr"/>
            <a:r>
              <a:rPr lang="fr-FR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ainsi,</a:t>
            </a:r>
            <a:br>
              <a:rPr lang="fr-FR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points de vigilance </a:t>
            </a:r>
            <a:br>
              <a:rPr lang="fr-FR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concernant votre bien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8D75DDC2-6297-4440-8CF7-4F00FECBA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3396342"/>
            <a:ext cx="9784080" cy="2821577"/>
          </a:xfrm>
        </p:spPr>
        <p:txBody>
          <a:bodyPr anchor="ctr" anchorCtr="0">
            <a:normAutofit/>
          </a:bodyPr>
          <a:lstStyle/>
          <a:p>
            <a:pPr marL="342900" indent="-342900" algn="l">
              <a:buClrTx/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Défaut de </a:t>
            </a:r>
            <a:r>
              <a:rPr lang="fr-FR" sz="2400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</a:t>
            </a:r>
            <a:endParaRPr lang="fr-FR" sz="24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ClrTx/>
              <a:buFont typeface="Wingdings" panose="05000000000000000000" pitchFamily="2" charset="2"/>
              <a:buChar char="Ø"/>
            </a:pPr>
            <a:r>
              <a:rPr lang="fr-FR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Défaut de </a:t>
            </a:r>
            <a:r>
              <a:rPr lang="fr-FR" sz="2400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</a:t>
            </a:r>
            <a:endParaRPr lang="fr-F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849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60000"/>
                <a:lumOff val="40000"/>
              </a:schemeClr>
            </a:gs>
            <a:gs pos="35000">
              <a:srgbClr val="00B0F0"/>
            </a:gs>
            <a:gs pos="100000">
              <a:schemeClr val="bg2">
                <a:lumMod val="20000"/>
                <a:lumOff val="8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AF42D87-B987-4096-B636-40C26D064657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bg2">
                  <a:lumMod val="60000"/>
                  <a:lumOff val="40000"/>
                </a:schemeClr>
              </a:gs>
              <a:gs pos="23000">
                <a:schemeClr val="bg2"/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pPr algn="ctr"/>
            <a:r>
              <a:rPr lang="fr-FR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Eléments clés de synthèse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8D75DDC2-6297-4440-8CF7-4F00FECBA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 anchorCtr="0"/>
          <a:lstStyle/>
          <a:p>
            <a:pPr marL="342900" indent="-342900" algn="l">
              <a:buClrTx/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Valeur vénale de base au regard des biens comparables,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Points faibles du bien,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Points forts du bien,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Valeur vénale définitive, après abattements et plus-values liés à ces points faibles et forts.</a:t>
            </a:r>
          </a:p>
          <a:p>
            <a:pPr marL="0" indent="0" algn="l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3593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60000"/>
                <a:lumOff val="40000"/>
              </a:schemeClr>
            </a:gs>
            <a:gs pos="35000">
              <a:srgbClr val="00B0F0"/>
            </a:gs>
            <a:gs pos="100000">
              <a:schemeClr val="bg2">
                <a:lumMod val="20000"/>
                <a:lumOff val="8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AF42D87-B987-4096-B636-40C26D064657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bg2">
                  <a:lumMod val="60000"/>
                  <a:lumOff val="40000"/>
                </a:schemeClr>
              </a:gs>
              <a:gs pos="23000">
                <a:schemeClr val="bg2"/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pPr algn="ctr"/>
            <a:r>
              <a:rPr lang="fr-FR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Ainsi,</a:t>
            </a:r>
            <a:br>
              <a:rPr lang="fr-FR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3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valeur </a:t>
            </a:r>
            <a:r>
              <a:rPr lang="fr-FR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vénale de base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8D75DDC2-6297-4440-8CF7-4F00FECBA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 anchorCtr="0">
            <a:normAutofit/>
          </a:bodyPr>
          <a:lstStyle/>
          <a:p>
            <a:pPr marL="0" indent="0" algn="l">
              <a:buClrTx/>
              <a:buNone/>
            </a:pP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S’établit à </a:t>
            </a:r>
            <a:r>
              <a:rPr lang="fr-FR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 xxx </a:t>
            </a:r>
            <a:r>
              <a:rPr lang="fr-FR" sz="2400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</a:t>
            </a:r>
            <a:r>
              <a:rPr lang="fr-FR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Euros</a:t>
            </a:r>
          </a:p>
          <a:p>
            <a:pPr marL="0" indent="0" algn="l">
              <a:buClrTx/>
              <a:buNone/>
            </a:pPr>
            <a:r>
              <a:rPr lang="fr-FR" sz="2400" b="1" u="dbl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AVANT</a:t>
            </a: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ajustement en fonction des </a:t>
            </a:r>
            <a:r>
              <a:rPr lang="fr-FR" sz="24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points faibles </a:t>
            </a: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 </a:t>
            </a:r>
            <a:r>
              <a:rPr lang="fr-FR" sz="24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points forts </a:t>
            </a: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 bien</a:t>
            </a:r>
            <a:endParaRPr lang="fr-F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562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60000"/>
                <a:lumOff val="40000"/>
              </a:schemeClr>
            </a:gs>
            <a:gs pos="35000">
              <a:srgbClr val="00B0F0"/>
            </a:gs>
            <a:gs pos="100000">
              <a:schemeClr val="bg2">
                <a:lumMod val="20000"/>
                <a:lumOff val="8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AF42D87-B987-4096-B636-40C26D064657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bg2">
                  <a:lumMod val="60000"/>
                  <a:lumOff val="40000"/>
                </a:schemeClr>
              </a:gs>
              <a:gs pos="23000">
                <a:schemeClr val="bg2"/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pPr algn="ctr"/>
            <a:r>
              <a:rPr lang="fr-FR" sz="3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points faibles de votre bien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8D75DDC2-6297-4440-8CF7-4F00FECBA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1792936"/>
            <a:ext cx="9784080" cy="3492000"/>
          </a:xfrm>
        </p:spPr>
        <p:txBody>
          <a:bodyPr anchor="ctr" anchorCtr="0">
            <a:normAutofit/>
          </a:bodyPr>
          <a:lstStyle/>
          <a:p>
            <a:pPr marL="342900" indent="-342900" algn="l">
              <a:buClrTx/>
              <a:buFont typeface="Wingdings" panose="05000000000000000000" pitchFamily="2" charset="2"/>
              <a:buChar char="Ø"/>
            </a:pPr>
            <a:r>
              <a:rPr lang="fr-FR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Point A</a:t>
            </a:r>
            <a:endParaRPr lang="fr-FR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ClrTx/>
              <a:buFont typeface="Wingdings" panose="05000000000000000000" pitchFamily="2" charset="2"/>
              <a:buChar char="Ø"/>
            </a:pPr>
            <a:r>
              <a:rPr lang="fr-FR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Point B</a:t>
            </a:r>
            <a:endParaRPr lang="fr-FR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ClrTx/>
              <a:buFont typeface="Wingdings" panose="05000000000000000000" pitchFamily="2" charset="2"/>
              <a:buChar char="Ø"/>
            </a:pPr>
            <a:r>
              <a:rPr lang="fr-FR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Point C</a:t>
            </a:r>
            <a:endParaRPr lang="fr-FR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fr-FR" sz="2400" b="1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8853F7DD-8A13-4975-930B-9FA61E33DFC9}"/>
              </a:ext>
            </a:extLst>
          </p:cNvPr>
          <p:cNvSpPr txBox="1"/>
          <p:nvPr/>
        </p:nvSpPr>
        <p:spPr>
          <a:xfrm>
            <a:off x="1781175" y="4758810"/>
            <a:ext cx="6896100" cy="15696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JUSTIFIANT UN ABATTEMENT DE </a:t>
            </a:r>
            <a:r>
              <a:rPr lang="fr-FR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 % </a:t>
            </a:r>
            <a:endParaRPr lang="fr-FR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 SA VALEUR VENALE DE BASE</a:t>
            </a:r>
          </a:p>
          <a:p>
            <a:pPr algn="ctr"/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(et jusqu’à </a:t>
            </a:r>
            <a:r>
              <a:rPr lang="fr-FR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 % </a:t>
            </a: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 sa valeur locative)</a:t>
            </a:r>
          </a:p>
          <a:p>
            <a:pPr algn="ctr"/>
            <a:endParaRPr lang="fr-F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xmlns="" id="{9B61CBB4-D678-4B6B-A4E2-B8AC98BFD1C3}"/>
              </a:ext>
            </a:extLst>
          </p:cNvPr>
          <p:cNvSpPr/>
          <p:nvPr/>
        </p:nvSpPr>
        <p:spPr>
          <a:xfrm>
            <a:off x="657225" y="5276850"/>
            <a:ext cx="1123950" cy="39052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6201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60000"/>
                <a:lumOff val="40000"/>
              </a:schemeClr>
            </a:gs>
            <a:gs pos="35000">
              <a:srgbClr val="00B0F0"/>
            </a:gs>
            <a:gs pos="100000">
              <a:schemeClr val="bg2">
                <a:lumMod val="20000"/>
                <a:lumOff val="8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AF42D87-B987-4096-B636-40C26D064657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bg2">
                  <a:lumMod val="60000"/>
                  <a:lumOff val="40000"/>
                </a:schemeClr>
              </a:gs>
              <a:gs pos="23000">
                <a:schemeClr val="bg2"/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pPr algn="ctr"/>
            <a:r>
              <a:rPr lang="fr-FR" sz="3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points forts de votre bien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8D75DDC2-6297-4440-8CF7-4F00FECBA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79"/>
            <a:ext cx="9784080" cy="4455381"/>
          </a:xfrm>
        </p:spPr>
        <p:txBody>
          <a:bodyPr anchor="ctr" anchorCtr="0">
            <a:normAutofit/>
          </a:bodyPr>
          <a:lstStyle/>
          <a:p>
            <a:pPr marL="342900" indent="-342900" algn="l">
              <a:buClrTx/>
              <a:buFont typeface="Wingdings" panose="05000000000000000000" pitchFamily="2" charset="2"/>
              <a:buChar char="Ø"/>
            </a:pPr>
            <a:r>
              <a:rPr lang="fr-FR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Point A</a:t>
            </a:r>
            <a:endParaRPr lang="fr-FR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ClrTx/>
              <a:buFont typeface="Wingdings" panose="05000000000000000000" pitchFamily="2" charset="2"/>
              <a:buChar char="Ø"/>
            </a:pPr>
            <a:r>
              <a:rPr lang="fr-FR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Point B</a:t>
            </a:r>
            <a:endParaRPr lang="fr-FR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ClrTx/>
              <a:buFont typeface="Wingdings" panose="05000000000000000000" pitchFamily="2" charset="2"/>
              <a:buChar char="Ø"/>
            </a:pPr>
            <a:r>
              <a:rPr lang="fr-FR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Point C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Ø"/>
            </a:pPr>
            <a:r>
              <a:rPr lang="fr-FR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Point D</a:t>
            </a:r>
            <a:endParaRPr lang="fr-FR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ClrTx/>
              <a:buFont typeface="Wingdings" panose="05000000000000000000" pitchFamily="2" charset="2"/>
              <a:buChar char="Ø"/>
            </a:pPr>
            <a:r>
              <a:rPr lang="fr-FR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Point E</a:t>
            </a:r>
            <a:endParaRPr lang="fr-FR" sz="2400" b="1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68B110E1-D785-413A-858C-4BF90917F493}"/>
              </a:ext>
            </a:extLst>
          </p:cNvPr>
          <p:cNvSpPr txBox="1"/>
          <p:nvPr/>
        </p:nvSpPr>
        <p:spPr>
          <a:xfrm>
            <a:off x="1757908" y="5802732"/>
            <a:ext cx="7896225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JUSTIFIANT  UNE PLUS-VALUE DE </a:t>
            </a:r>
            <a:r>
              <a:rPr lang="fr-FR" b="1" dirty="0" smtClean="0">
                <a:solidFill>
                  <a:schemeClr val="bg1"/>
                </a:solidFill>
              </a:rPr>
              <a:t>xx % </a:t>
            </a:r>
            <a:r>
              <a:rPr lang="fr-FR" b="1" dirty="0">
                <a:solidFill>
                  <a:schemeClr val="bg1"/>
                </a:solidFill>
              </a:rPr>
              <a:t>SUR SA </a:t>
            </a:r>
            <a:r>
              <a:rPr lang="fr-FR" b="1" u="sng" dirty="0">
                <a:solidFill>
                  <a:schemeClr val="bg1"/>
                </a:solidFill>
              </a:rPr>
              <a:t>VALEUR VENALE DE BASE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xmlns="" id="{DB0B07AC-5368-465B-BB39-903C1385214C}"/>
              </a:ext>
            </a:extLst>
          </p:cNvPr>
          <p:cNvSpPr/>
          <p:nvPr/>
        </p:nvSpPr>
        <p:spPr>
          <a:xfrm>
            <a:off x="647930" y="5802732"/>
            <a:ext cx="1109978" cy="291359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1331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60000"/>
                <a:lumOff val="40000"/>
              </a:schemeClr>
            </a:gs>
            <a:gs pos="35000">
              <a:srgbClr val="00B0F0"/>
            </a:gs>
            <a:gs pos="100000">
              <a:schemeClr val="bg2">
                <a:lumMod val="20000"/>
                <a:lumOff val="8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AF42D87-B987-4096-B636-40C26D064657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bg2">
                  <a:lumMod val="60000"/>
                  <a:lumOff val="40000"/>
                </a:schemeClr>
              </a:gs>
              <a:gs pos="23000">
                <a:schemeClr val="bg2"/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pPr algn="ctr"/>
            <a:r>
              <a:rPr lang="fr-FR" sz="3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AINSI, la VALEUR VENALE DEFINITIVE Après IMPACT DES POINTS FAIBLES ET POINTS FORTS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8D75DDC2-6297-4440-8CF7-4F00FECBA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 anchorCtr="0"/>
          <a:lstStyle/>
          <a:p>
            <a:pPr marL="0" indent="0" algn="l">
              <a:buClrTx/>
              <a:buNone/>
            </a:pP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S’établit à                            </a:t>
            </a:r>
            <a:r>
              <a:rPr lang="fr-FR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 xxx </a:t>
            </a:r>
            <a:r>
              <a:rPr lang="fr-FR" sz="2400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</a:t>
            </a:r>
            <a:r>
              <a:rPr lang="fr-FR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euros avec la </a:t>
            </a:r>
            <a:r>
              <a:rPr lang="fr-FR" sz="2400" b="1" u="dbl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méthode par comparaison</a:t>
            </a:r>
          </a:p>
          <a:p>
            <a:pPr marL="0" indent="542925" algn="l">
              <a:buClrTx/>
              <a:buNone/>
            </a:pP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</a:t>
            </a:r>
          </a:p>
          <a:p>
            <a:pPr marL="0" indent="542925" algn="l">
              <a:buClrTx/>
              <a:buNone/>
            </a:pP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à                             </a:t>
            </a:r>
            <a:r>
              <a:rPr lang="fr-FR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 xxx </a:t>
            </a:r>
            <a:r>
              <a:rPr lang="fr-FR" sz="2400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</a:t>
            </a:r>
            <a:r>
              <a:rPr lang="fr-FR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euros avec la </a:t>
            </a:r>
            <a:r>
              <a:rPr lang="fr-FR" sz="2400" b="1" u="dbl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méthode par le revenu</a:t>
            </a: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</a:p>
          <a:p>
            <a:pPr marL="0" indent="0" algn="l">
              <a:buClrTx/>
              <a:buNone/>
            </a:pPr>
            <a:endParaRPr lang="fr-FR" sz="2400" b="1" u="dbl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fr-FR" dirty="0"/>
          </a:p>
        </p:txBody>
      </p: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xmlns="" id="{321956DC-6216-4BD7-88D5-CE4BF8F09BA1}"/>
              </a:ext>
            </a:extLst>
          </p:cNvPr>
          <p:cNvCxnSpPr/>
          <p:nvPr/>
        </p:nvCxnSpPr>
        <p:spPr>
          <a:xfrm>
            <a:off x="2600325" y="3143250"/>
            <a:ext cx="1485900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xmlns="" id="{D955985E-57B3-4663-B69F-32784B350B46}"/>
              </a:ext>
            </a:extLst>
          </p:cNvPr>
          <p:cNvCxnSpPr/>
          <p:nvPr/>
        </p:nvCxnSpPr>
        <p:spPr>
          <a:xfrm>
            <a:off x="2600325" y="4124325"/>
            <a:ext cx="1485900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4D9BE3FD-207F-4EB0-B786-5685A744F85C}"/>
              </a:ext>
            </a:extLst>
          </p:cNvPr>
          <p:cNvSpPr txBox="1"/>
          <p:nvPr/>
        </p:nvSpPr>
        <p:spPr>
          <a:xfrm>
            <a:off x="3048000" y="4557326"/>
            <a:ext cx="6096000" cy="148553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SOIT UNE VALEUR VENALE MOYENNE DE :</a:t>
            </a:r>
          </a:p>
          <a:p>
            <a:pPr algn="ctr"/>
            <a:r>
              <a:rPr lang="fr-FR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 xxx </a:t>
            </a:r>
            <a:r>
              <a:rPr lang="fr-FR" sz="2400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</a:t>
            </a:r>
            <a:r>
              <a:rPr lang="fr-FR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euros à la date du </a:t>
            </a:r>
            <a:r>
              <a:rPr lang="fr-FR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 </a:t>
            </a:r>
            <a:r>
              <a:rPr lang="fr-FR" sz="2400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</a:t>
            </a:r>
            <a:r>
              <a:rPr lang="fr-FR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20xx</a:t>
            </a:r>
            <a:endParaRPr lang="fr-FR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447675" algn="ctr"/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(hors droits et frais d’actes)</a:t>
            </a:r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002821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À bandes">
  <a:themeElements>
    <a:clrScheme name="À bandes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À bande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À bandes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 de couleurs]]</Template>
  <TotalTime>76</TotalTime>
  <Words>313</Words>
  <Application>Microsoft Office PowerPoint</Application>
  <PresentationFormat>Grand écran</PresentationFormat>
  <Paragraphs>57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Calibri</vt:lpstr>
      <vt:lpstr>Corbel</vt:lpstr>
      <vt:lpstr>Wingdings</vt:lpstr>
      <vt:lpstr>À bandes</vt:lpstr>
      <vt:lpstr>COMPTE-RENDU DE LA MISSION</vt:lpstr>
      <vt:lpstr>Contexte de la mission</vt:lpstr>
      <vt:lpstr>Points de vigilance</vt:lpstr>
      <vt:lpstr>ainsi, points de vigilance  concernant votre bien</vt:lpstr>
      <vt:lpstr>Eléments clés de synthèse</vt:lpstr>
      <vt:lpstr>Ainsi, LA valeur vénale de base</vt:lpstr>
      <vt:lpstr>Les points faibles de votre bien</vt:lpstr>
      <vt:lpstr>Les points forts de votre bien</vt:lpstr>
      <vt:lpstr>AINSI, la VALEUR VENALE DEFINITIVE Après IMPACT DES POINTS FAIBLES ET POINTS FORTS</vt:lpstr>
      <vt:lpstr>recommandations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COMPTE RENDU DE LA MISSION</dc:title>
  <dc:creator>Sandrine</dc:creator>
  <cp:lastModifiedBy>Poste01</cp:lastModifiedBy>
  <cp:revision>12</cp:revision>
  <dcterms:created xsi:type="dcterms:W3CDTF">2019-02-11T19:04:18Z</dcterms:created>
  <dcterms:modified xsi:type="dcterms:W3CDTF">2019-03-12T13:51:56Z</dcterms:modified>
</cp:coreProperties>
</file>